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441" autoAdjust="0"/>
    <p:restoredTop sz="94660"/>
  </p:normalViewPr>
  <p:slideViewPr>
    <p:cSldViewPr snapToGrid="0">
      <p:cViewPr>
        <p:scale>
          <a:sx n="66" d="100"/>
          <a:sy n="66" d="100"/>
        </p:scale>
        <p:origin x="1020" y="-28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9449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8501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6056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6938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1147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8720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5576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5431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697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7248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2056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D15C0-2823-418F-9990-47AAA496313E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874B71-1B6E-4DCC-A8E7-6DF6F55EEB1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632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hyperlink" Target="https://gallica.bnf.fr/ark:/12148/bpt6k1047050b/f333.item" TargetMode="External"/><Relationship Id="rId17" Type="http://schemas.openxmlformats.org/officeDocument/2006/relationships/image" Target="../media/image15.png"/><Relationship Id="rId2" Type="http://schemas.openxmlformats.org/officeDocument/2006/relationships/image" Target="../media/image1.pn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3.png"/><Relationship Id="rId10" Type="http://schemas.openxmlformats.org/officeDocument/2006/relationships/image" Target="../media/image9.png"/><Relationship Id="rId19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object 7">
            <a:extLst>
              <a:ext uri="{FF2B5EF4-FFF2-40B4-BE49-F238E27FC236}">
                <a16:creationId xmlns:a16="http://schemas.microsoft.com/office/drawing/2014/main" id="{1A8AF011-0514-3225-BD07-A03C5FD46D9A}"/>
              </a:ext>
            </a:extLst>
          </p:cNvPr>
          <p:cNvGrpSpPr/>
          <p:nvPr/>
        </p:nvGrpSpPr>
        <p:grpSpPr>
          <a:xfrm>
            <a:off x="73690" y="5573584"/>
            <a:ext cx="11311573" cy="1109709"/>
            <a:chOff x="478408" y="3591944"/>
            <a:chExt cx="9319895" cy="1766570"/>
          </a:xfr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grpSpPr>
        <p:sp>
          <p:nvSpPr>
            <p:cNvPr id="44" name="object 8">
              <a:extLst>
                <a:ext uri="{FF2B5EF4-FFF2-40B4-BE49-F238E27FC236}">
                  <a16:creationId xmlns:a16="http://schemas.microsoft.com/office/drawing/2014/main" id="{E23EF87C-FB3E-AFC7-8E03-8A3DF77B95E0}"/>
                </a:ext>
              </a:extLst>
            </p:cNvPr>
            <p:cNvSpPr/>
            <p:nvPr/>
          </p:nvSpPr>
          <p:spPr>
            <a:xfrm>
              <a:off x="485393" y="3598929"/>
              <a:ext cx="9305925" cy="1752600"/>
            </a:xfrm>
            <a:custGeom>
              <a:avLst/>
              <a:gdLst/>
              <a:ahLst/>
              <a:cxnLst/>
              <a:rect l="l" t="t" r="r" b="b"/>
              <a:pathLst>
                <a:path w="9305925" h="1752600">
                  <a:moveTo>
                    <a:pt x="9205531" y="0"/>
                  </a:moveTo>
                  <a:lnTo>
                    <a:pt x="100012" y="0"/>
                  </a:lnTo>
                  <a:lnTo>
                    <a:pt x="61084" y="7859"/>
                  </a:lnTo>
                  <a:lnTo>
                    <a:pt x="29294" y="29294"/>
                  </a:lnTo>
                  <a:lnTo>
                    <a:pt x="7859" y="61084"/>
                  </a:lnTo>
                  <a:lnTo>
                    <a:pt x="0" y="100012"/>
                  </a:lnTo>
                  <a:lnTo>
                    <a:pt x="0" y="1652574"/>
                  </a:lnTo>
                  <a:lnTo>
                    <a:pt x="7859" y="1691510"/>
                  </a:lnTo>
                  <a:lnTo>
                    <a:pt x="29294" y="1723304"/>
                  </a:lnTo>
                  <a:lnTo>
                    <a:pt x="61084" y="1744739"/>
                  </a:lnTo>
                  <a:lnTo>
                    <a:pt x="100012" y="1752600"/>
                  </a:lnTo>
                  <a:lnTo>
                    <a:pt x="9205531" y="1752600"/>
                  </a:lnTo>
                  <a:lnTo>
                    <a:pt x="9244459" y="1744739"/>
                  </a:lnTo>
                  <a:lnTo>
                    <a:pt x="9276249" y="1723304"/>
                  </a:lnTo>
                  <a:lnTo>
                    <a:pt x="9297684" y="1691510"/>
                  </a:lnTo>
                  <a:lnTo>
                    <a:pt x="9305544" y="1652574"/>
                  </a:lnTo>
                  <a:lnTo>
                    <a:pt x="9305544" y="100012"/>
                  </a:lnTo>
                  <a:lnTo>
                    <a:pt x="9297684" y="61084"/>
                  </a:lnTo>
                  <a:lnTo>
                    <a:pt x="9276249" y="29294"/>
                  </a:lnTo>
                  <a:lnTo>
                    <a:pt x="9244459" y="7859"/>
                  </a:lnTo>
                  <a:lnTo>
                    <a:pt x="9205531" y="0"/>
                  </a:lnTo>
                  <a:close/>
                </a:path>
              </a:pathLst>
            </a:custGeom>
            <a:grp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9">
              <a:extLst>
                <a:ext uri="{FF2B5EF4-FFF2-40B4-BE49-F238E27FC236}">
                  <a16:creationId xmlns:a16="http://schemas.microsoft.com/office/drawing/2014/main" id="{83C8A618-E77A-E625-2E95-1F338A834362}"/>
                </a:ext>
              </a:extLst>
            </p:cNvPr>
            <p:cNvSpPr/>
            <p:nvPr/>
          </p:nvSpPr>
          <p:spPr>
            <a:xfrm>
              <a:off x="485393" y="3598929"/>
              <a:ext cx="9305925" cy="1752600"/>
            </a:xfrm>
            <a:custGeom>
              <a:avLst/>
              <a:gdLst/>
              <a:ahLst/>
              <a:cxnLst/>
              <a:rect l="l" t="t" r="r" b="b"/>
              <a:pathLst>
                <a:path w="9305925" h="1752600">
                  <a:moveTo>
                    <a:pt x="0" y="100012"/>
                  </a:moveTo>
                  <a:lnTo>
                    <a:pt x="7859" y="61084"/>
                  </a:lnTo>
                  <a:lnTo>
                    <a:pt x="29294" y="29294"/>
                  </a:lnTo>
                  <a:lnTo>
                    <a:pt x="61084" y="7859"/>
                  </a:lnTo>
                  <a:lnTo>
                    <a:pt x="100012" y="0"/>
                  </a:lnTo>
                  <a:lnTo>
                    <a:pt x="9205531" y="0"/>
                  </a:lnTo>
                  <a:lnTo>
                    <a:pt x="9244459" y="7859"/>
                  </a:lnTo>
                  <a:lnTo>
                    <a:pt x="9276249" y="29294"/>
                  </a:lnTo>
                  <a:lnTo>
                    <a:pt x="9297684" y="61084"/>
                  </a:lnTo>
                  <a:lnTo>
                    <a:pt x="9305544" y="100012"/>
                  </a:lnTo>
                  <a:lnTo>
                    <a:pt x="9305544" y="1652574"/>
                  </a:lnTo>
                  <a:lnTo>
                    <a:pt x="9297684" y="1691510"/>
                  </a:lnTo>
                  <a:lnTo>
                    <a:pt x="9276249" y="1723304"/>
                  </a:lnTo>
                  <a:lnTo>
                    <a:pt x="9244459" y="1744739"/>
                  </a:lnTo>
                  <a:lnTo>
                    <a:pt x="9205531" y="1752600"/>
                  </a:lnTo>
                  <a:lnTo>
                    <a:pt x="100012" y="1752600"/>
                  </a:lnTo>
                  <a:lnTo>
                    <a:pt x="61084" y="1744739"/>
                  </a:lnTo>
                  <a:lnTo>
                    <a:pt x="29294" y="1723304"/>
                  </a:lnTo>
                  <a:lnTo>
                    <a:pt x="7859" y="1691510"/>
                  </a:lnTo>
                  <a:lnTo>
                    <a:pt x="0" y="1652574"/>
                  </a:lnTo>
                  <a:lnTo>
                    <a:pt x="0" y="100012"/>
                  </a:lnTo>
                  <a:close/>
                </a:path>
              </a:pathLst>
            </a:custGeom>
            <a:grpFill/>
            <a:ln w="13804"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5" name="Immagine 4">
            <a:extLst>
              <a:ext uri="{FF2B5EF4-FFF2-40B4-BE49-F238E27FC236}">
                <a16:creationId xmlns:a16="http://schemas.microsoft.com/office/drawing/2014/main" id="{3F0A5ED0-660F-39E5-8FC8-2E61EEAB7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76" y="1206641"/>
            <a:ext cx="6011105" cy="42353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F1538CF-45A6-620D-DBCE-CFED431A6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3553" y="1180519"/>
            <a:ext cx="8077771" cy="45357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E7BF8E45-F155-1008-6DB7-6314C20711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240" y="1180519"/>
            <a:ext cx="6236442" cy="20701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19B5812B-334C-DAD4-3B74-6508BCD0D6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5241" y="3353062"/>
            <a:ext cx="6236442" cy="20549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346DC5C-703E-D2DA-0EEE-E85EE272D5B7}"/>
              </a:ext>
            </a:extLst>
          </p:cNvPr>
          <p:cNvSpPr txBox="1"/>
          <p:nvPr/>
        </p:nvSpPr>
        <p:spPr>
          <a:xfrm>
            <a:off x="114205" y="0"/>
            <a:ext cx="213836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it-IT" sz="2800" b="1" i="0" u="none" strike="noStrike" baseline="0" dirty="0" err="1">
                <a:latin typeface="Arial MT"/>
              </a:rPr>
              <a:t>Assignment</a:t>
            </a:r>
            <a:r>
              <a:rPr lang="it-IT" sz="2800" b="1" i="0" u="none" strike="noStrike" baseline="0" dirty="0">
                <a:latin typeface="Arial MT"/>
              </a:rPr>
              <a:t> </a:t>
            </a:r>
            <a:r>
              <a:rPr lang="it-IT" sz="2800" b="1" dirty="0">
                <a:latin typeface="Arial MT"/>
              </a:rPr>
              <a:t>16</a:t>
            </a:r>
            <a:r>
              <a:rPr lang="it-IT" sz="2800" b="1" i="0" u="none" strike="noStrike" baseline="0" dirty="0">
                <a:latin typeface="Arial MT"/>
              </a:rPr>
              <a:t>.11.23  </a:t>
            </a:r>
            <a:r>
              <a:rPr lang="en-US" sz="2400" dirty="0"/>
              <a:t>Prepare an image of the chosen project (screenshot of the 3D model or rendering) following the guidelines presented in the seminar</a:t>
            </a:r>
            <a:endParaRPr lang="en-US" sz="3600" b="0" i="0" u="none" strike="noStrike" baseline="0" dirty="0">
              <a:latin typeface="Arial MT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BABAFCD-6F15-525C-F979-196CF89959A1}"/>
              </a:ext>
            </a:extLst>
          </p:cNvPr>
          <p:cNvSpPr txBox="1"/>
          <p:nvPr/>
        </p:nvSpPr>
        <p:spPr>
          <a:xfrm>
            <a:off x="33449" y="6887878"/>
            <a:ext cx="1758315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202124"/>
                </a:solidFill>
                <a:latin typeface="arial" panose="020B0604020202020204" pitchFamily="34" charset="0"/>
              </a:rPr>
              <a:t>3D Modeling Progress:</a:t>
            </a:r>
            <a:endParaRPr lang="it-IT" sz="4000" b="1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B6EECB0-6D3B-C783-567D-44DC1263A901}"/>
              </a:ext>
            </a:extLst>
          </p:cNvPr>
          <p:cNvSpPr txBox="1"/>
          <p:nvPr/>
        </p:nvSpPr>
        <p:spPr>
          <a:xfrm>
            <a:off x="0" y="21715422"/>
            <a:ext cx="212544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Extras: 3D model (from a point of view of materials) </a:t>
            </a:r>
            <a:r>
              <a:rPr lang="en-US" sz="2400" b="1" dirty="0"/>
              <a:t>AI Generated Images </a:t>
            </a:r>
            <a:r>
              <a:rPr lang="en-US" sz="2400" dirty="0"/>
              <a:t>with </a:t>
            </a:r>
            <a:r>
              <a:rPr lang="en-US" sz="2400" b="1" dirty="0"/>
              <a:t>Stable diffusion (waiting to finish the model to use it as an input to AI generated images)</a:t>
            </a:r>
            <a:endParaRPr lang="it-IT" sz="2400" b="1" dirty="0"/>
          </a:p>
        </p:txBody>
      </p:sp>
      <p:pic>
        <p:nvPicPr>
          <p:cNvPr id="16" name="Immagine 15" descr="Immagine che contiene aria aperta, albero, edificio, pianta&#10;&#10;Descrizione generata automaticamente">
            <a:extLst>
              <a:ext uri="{FF2B5EF4-FFF2-40B4-BE49-F238E27FC236}">
                <a16:creationId xmlns:a16="http://schemas.microsoft.com/office/drawing/2014/main" id="{CDAD2295-6FBC-AB6F-D307-0E45FE6314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077" y="22323825"/>
            <a:ext cx="5592634" cy="3728422"/>
          </a:xfrm>
          <a:prstGeom prst="rect">
            <a:avLst/>
          </a:prstGeom>
        </p:spPr>
      </p:pic>
      <p:pic>
        <p:nvPicPr>
          <p:cNvPr id="20" name="Immagine 19" descr="Immagine che contiene edificio, aria aperta, casa, albero&#10;&#10;Descrizione generata automaticamente">
            <a:extLst>
              <a:ext uri="{FF2B5EF4-FFF2-40B4-BE49-F238E27FC236}">
                <a16:creationId xmlns:a16="http://schemas.microsoft.com/office/drawing/2014/main" id="{D7A940C2-B072-447A-1074-E769B72B56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364" y="22339032"/>
            <a:ext cx="5592634" cy="3728423"/>
          </a:xfrm>
          <a:prstGeom prst="rect">
            <a:avLst/>
          </a:prstGeom>
        </p:spPr>
      </p:pic>
      <p:pic>
        <p:nvPicPr>
          <p:cNvPr id="26" name="Immagine 25" descr="Immagine che contiene aria aperta, albero, edificio, casa&#10;&#10;Descrizione generata automaticamente">
            <a:extLst>
              <a:ext uri="{FF2B5EF4-FFF2-40B4-BE49-F238E27FC236}">
                <a16:creationId xmlns:a16="http://schemas.microsoft.com/office/drawing/2014/main" id="{40BE6234-3F89-31D4-39FB-F1EC00B052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8055" y="22323825"/>
            <a:ext cx="5608369" cy="3738913"/>
          </a:xfrm>
          <a:prstGeom prst="rect">
            <a:avLst/>
          </a:prstGeom>
        </p:spPr>
      </p:pic>
      <p:pic>
        <p:nvPicPr>
          <p:cNvPr id="32" name="Immagine 31" descr="Immagine che contiene aria aperta, edificio, albero, cielo&#10;&#10;Descrizione generata automaticamente">
            <a:extLst>
              <a:ext uri="{FF2B5EF4-FFF2-40B4-BE49-F238E27FC236}">
                <a16:creationId xmlns:a16="http://schemas.microsoft.com/office/drawing/2014/main" id="{6667D7C5-1BD5-CE7A-D9EA-BF7B70AA1F3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363" y="26291295"/>
            <a:ext cx="5592635" cy="3728423"/>
          </a:xfrm>
          <a:prstGeom prst="rect">
            <a:avLst/>
          </a:prstGeom>
        </p:spPr>
      </p:pic>
      <p:pic>
        <p:nvPicPr>
          <p:cNvPr id="34" name="Immagine 33" descr="Immagine che contiene aria aperta, edificio, casa, pianta&#10;&#10;Descrizione generata automaticamente">
            <a:extLst>
              <a:ext uri="{FF2B5EF4-FFF2-40B4-BE49-F238E27FC236}">
                <a16:creationId xmlns:a16="http://schemas.microsoft.com/office/drawing/2014/main" id="{56B4FF7F-EF18-3EEE-7DE6-9DA1C0CDE9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077" y="26291296"/>
            <a:ext cx="5592634" cy="3728422"/>
          </a:xfrm>
          <a:prstGeom prst="rect">
            <a:avLst/>
          </a:prstGeom>
        </p:spPr>
      </p:pic>
      <p:pic>
        <p:nvPicPr>
          <p:cNvPr id="36" name="Immagine 35" descr="Immagine che contiene albero, aria aperta, pianta, cielo&#10;&#10;Descrizione generata automaticamente">
            <a:extLst>
              <a:ext uri="{FF2B5EF4-FFF2-40B4-BE49-F238E27FC236}">
                <a16:creationId xmlns:a16="http://schemas.microsoft.com/office/drawing/2014/main" id="{EFB10807-EF6F-19AD-388F-6DCA5EBC52E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3790" y="26291295"/>
            <a:ext cx="5592634" cy="3728422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063D40B-C4DD-EE10-BDBB-CE5E83ED1054}"/>
              </a:ext>
            </a:extLst>
          </p:cNvPr>
          <p:cNvSpPr txBox="1"/>
          <p:nvPr/>
        </p:nvSpPr>
        <p:spPr>
          <a:xfrm>
            <a:off x="15040579" y="5934068"/>
            <a:ext cx="6202778" cy="569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300" dirty="0">
                <a:latin typeface="Arial MT"/>
              </a:rPr>
              <a:t>High resolution i</a:t>
            </a:r>
            <a:r>
              <a:rPr lang="en-US" sz="1300" b="0" i="0" dirty="0">
                <a:solidFill>
                  <a:srgbClr val="202124"/>
                </a:solidFill>
                <a:effectLst/>
                <a:latin typeface="Arial MT"/>
              </a:rPr>
              <a:t>nitial sketches, taken from</a:t>
            </a:r>
            <a:r>
              <a:rPr lang="en-US" sz="13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  <a:hlinkClick r:id="rId12"/>
              </a:rPr>
              <a:t>https://gallica.bnf.fr/ark:/12148/bpt6k1047050b/f333.item</a:t>
            </a:r>
            <a:r>
              <a:rPr lang="en-US" sz="1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endParaRPr lang="it-IT" dirty="0"/>
          </a:p>
        </p:txBody>
      </p:sp>
      <p:grpSp>
        <p:nvGrpSpPr>
          <p:cNvPr id="31" name="object 7">
            <a:extLst>
              <a:ext uri="{FF2B5EF4-FFF2-40B4-BE49-F238E27FC236}">
                <a16:creationId xmlns:a16="http://schemas.microsoft.com/office/drawing/2014/main" id="{42BC1905-B311-3FCE-4E1A-E493EC21949B}"/>
              </a:ext>
            </a:extLst>
          </p:cNvPr>
          <p:cNvGrpSpPr/>
          <p:nvPr/>
        </p:nvGrpSpPr>
        <p:grpSpPr>
          <a:xfrm>
            <a:off x="59247" y="7705882"/>
            <a:ext cx="14981331" cy="857299"/>
            <a:chOff x="478408" y="3591944"/>
            <a:chExt cx="9319895" cy="1766570"/>
          </a:xfrm>
          <a:solidFill>
            <a:schemeClr val="accent5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3" name="object 8">
              <a:extLst>
                <a:ext uri="{FF2B5EF4-FFF2-40B4-BE49-F238E27FC236}">
                  <a16:creationId xmlns:a16="http://schemas.microsoft.com/office/drawing/2014/main" id="{0F1C3F4F-79F7-9DB8-3B35-EEB3DE96BA84}"/>
                </a:ext>
              </a:extLst>
            </p:cNvPr>
            <p:cNvSpPr/>
            <p:nvPr/>
          </p:nvSpPr>
          <p:spPr>
            <a:xfrm>
              <a:off x="485393" y="3598929"/>
              <a:ext cx="9305925" cy="1752600"/>
            </a:xfrm>
            <a:custGeom>
              <a:avLst/>
              <a:gdLst/>
              <a:ahLst/>
              <a:cxnLst/>
              <a:rect l="l" t="t" r="r" b="b"/>
              <a:pathLst>
                <a:path w="9305925" h="1752600">
                  <a:moveTo>
                    <a:pt x="9205531" y="0"/>
                  </a:moveTo>
                  <a:lnTo>
                    <a:pt x="100012" y="0"/>
                  </a:lnTo>
                  <a:lnTo>
                    <a:pt x="61084" y="7859"/>
                  </a:lnTo>
                  <a:lnTo>
                    <a:pt x="29294" y="29294"/>
                  </a:lnTo>
                  <a:lnTo>
                    <a:pt x="7859" y="61084"/>
                  </a:lnTo>
                  <a:lnTo>
                    <a:pt x="0" y="100012"/>
                  </a:lnTo>
                  <a:lnTo>
                    <a:pt x="0" y="1652574"/>
                  </a:lnTo>
                  <a:lnTo>
                    <a:pt x="7859" y="1691510"/>
                  </a:lnTo>
                  <a:lnTo>
                    <a:pt x="29294" y="1723304"/>
                  </a:lnTo>
                  <a:lnTo>
                    <a:pt x="61084" y="1744739"/>
                  </a:lnTo>
                  <a:lnTo>
                    <a:pt x="100012" y="1752600"/>
                  </a:lnTo>
                  <a:lnTo>
                    <a:pt x="9205531" y="1752600"/>
                  </a:lnTo>
                  <a:lnTo>
                    <a:pt x="9244459" y="1744739"/>
                  </a:lnTo>
                  <a:lnTo>
                    <a:pt x="9276249" y="1723304"/>
                  </a:lnTo>
                  <a:lnTo>
                    <a:pt x="9297684" y="1691510"/>
                  </a:lnTo>
                  <a:lnTo>
                    <a:pt x="9305544" y="1652574"/>
                  </a:lnTo>
                  <a:lnTo>
                    <a:pt x="9305544" y="100012"/>
                  </a:lnTo>
                  <a:lnTo>
                    <a:pt x="9297684" y="61084"/>
                  </a:lnTo>
                  <a:lnTo>
                    <a:pt x="9276249" y="29294"/>
                  </a:lnTo>
                  <a:lnTo>
                    <a:pt x="9244459" y="7859"/>
                  </a:lnTo>
                  <a:lnTo>
                    <a:pt x="9205531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9">
              <a:extLst>
                <a:ext uri="{FF2B5EF4-FFF2-40B4-BE49-F238E27FC236}">
                  <a16:creationId xmlns:a16="http://schemas.microsoft.com/office/drawing/2014/main" id="{BD1117C8-2EFB-5AA6-B9AA-19DB5C216AD8}"/>
                </a:ext>
              </a:extLst>
            </p:cNvPr>
            <p:cNvSpPr/>
            <p:nvPr/>
          </p:nvSpPr>
          <p:spPr>
            <a:xfrm>
              <a:off x="485393" y="3598929"/>
              <a:ext cx="9305925" cy="1752600"/>
            </a:xfrm>
            <a:custGeom>
              <a:avLst/>
              <a:gdLst/>
              <a:ahLst/>
              <a:cxnLst/>
              <a:rect l="l" t="t" r="r" b="b"/>
              <a:pathLst>
                <a:path w="9305925" h="1752600">
                  <a:moveTo>
                    <a:pt x="0" y="100012"/>
                  </a:moveTo>
                  <a:lnTo>
                    <a:pt x="7859" y="61084"/>
                  </a:lnTo>
                  <a:lnTo>
                    <a:pt x="29294" y="29294"/>
                  </a:lnTo>
                  <a:lnTo>
                    <a:pt x="61084" y="7859"/>
                  </a:lnTo>
                  <a:lnTo>
                    <a:pt x="100012" y="0"/>
                  </a:lnTo>
                  <a:lnTo>
                    <a:pt x="9205531" y="0"/>
                  </a:lnTo>
                  <a:lnTo>
                    <a:pt x="9244459" y="7859"/>
                  </a:lnTo>
                  <a:lnTo>
                    <a:pt x="9276249" y="29294"/>
                  </a:lnTo>
                  <a:lnTo>
                    <a:pt x="9297684" y="61084"/>
                  </a:lnTo>
                  <a:lnTo>
                    <a:pt x="9305544" y="100012"/>
                  </a:lnTo>
                  <a:lnTo>
                    <a:pt x="9305544" y="1652574"/>
                  </a:lnTo>
                  <a:lnTo>
                    <a:pt x="9297684" y="1691510"/>
                  </a:lnTo>
                  <a:lnTo>
                    <a:pt x="9276249" y="1723304"/>
                  </a:lnTo>
                  <a:lnTo>
                    <a:pt x="9244459" y="1744739"/>
                  </a:lnTo>
                  <a:lnTo>
                    <a:pt x="9205531" y="1752600"/>
                  </a:lnTo>
                  <a:lnTo>
                    <a:pt x="100012" y="1752600"/>
                  </a:lnTo>
                  <a:lnTo>
                    <a:pt x="61084" y="1744739"/>
                  </a:lnTo>
                  <a:lnTo>
                    <a:pt x="29294" y="1723304"/>
                  </a:lnTo>
                  <a:lnTo>
                    <a:pt x="7859" y="1691510"/>
                  </a:lnTo>
                  <a:lnTo>
                    <a:pt x="0" y="1652574"/>
                  </a:lnTo>
                  <a:lnTo>
                    <a:pt x="0" y="100012"/>
                  </a:lnTo>
                  <a:close/>
                </a:path>
              </a:pathLst>
            </a:custGeom>
            <a:grpFill/>
            <a:ln w="13804"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5ECB59CA-1E23-06F5-D22F-5B86290982E3}"/>
              </a:ext>
            </a:extLst>
          </p:cNvPr>
          <p:cNvSpPr txBox="1"/>
          <p:nvPr/>
        </p:nvSpPr>
        <p:spPr>
          <a:xfrm>
            <a:off x="129163" y="7795582"/>
            <a:ext cx="107405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AutoNum type="arabicPeriod"/>
            </a:pPr>
            <a:r>
              <a:rPr lang="en-US" b="1" i="1" dirty="0">
                <a:effectLst/>
                <a:latin typeface="Arial MT"/>
              </a:rPr>
              <a:t>Better and more precise measurements</a:t>
            </a:r>
            <a:endParaRPr lang="en-US" b="1" i="1" dirty="0">
              <a:latin typeface="Arial MT"/>
            </a:endParaRPr>
          </a:p>
          <a:p>
            <a:pPr marL="342900" indent="-342900" algn="l">
              <a:buAutoNum type="arabicPeriod"/>
            </a:pPr>
            <a:r>
              <a:rPr lang="en-US" b="1" i="1" dirty="0">
                <a:latin typeface="Arial MT"/>
              </a:rPr>
              <a:t>Switched to blender for the 3 modeling, that is in a good point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E0FA7629-9664-90C2-2A65-98B502BFA2B9}"/>
              </a:ext>
            </a:extLst>
          </p:cNvPr>
          <p:cNvSpPr txBox="1"/>
          <p:nvPr/>
        </p:nvSpPr>
        <p:spPr>
          <a:xfrm>
            <a:off x="174257" y="5674560"/>
            <a:ext cx="1111044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Arial MT"/>
              </a:rPr>
              <a:t>Semester Project: </a:t>
            </a:r>
            <a:r>
              <a:rPr lang="en-US" sz="1800" b="0" i="0" u="none" strike="noStrike" baseline="0" dirty="0">
                <a:latin typeface="Arial MT"/>
              </a:rPr>
              <a:t>The project entails the creation of a 3D model suitable for integration into Unity as an asset. This model is expected to encompass various elements, including the representation of the surrounding environment, lighting, external spaces, and internal spaces.</a:t>
            </a:r>
            <a:endParaRPr lang="it-IT" sz="1800" dirty="0">
              <a:latin typeface="Arial MT"/>
            </a:endParaRPr>
          </a:p>
        </p:txBody>
      </p:sp>
      <p:pic>
        <p:nvPicPr>
          <p:cNvPr id="58" name="Immagine 57">
            <a:extLst>
              <a:ext uri="{FF2B5EF4-FFF2-40B4-BE49-F238E27FC236}">
                <a16:creationId xmlns:a16="http://schemas.microsoft.com/office/drawing/2014/main" id="{4152F86C-C94E-822F-AD32-8869B4BB210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125" y="7820496"/>
            <a:ext cx="1604531" cy="503421"/>
          </a:xfrm>
          <a:prstGeom prst="rect">
            <a:avLst/>
          </a:prstGeom>
        </p:spPr>
      </p:pic>
      <p:pic>
        <p:nvPicPr>
          <p:cNvPr id="29" name="Immagine 28">
            <a:extLst>
              <a:ext uri="{FF2B5EF4-FFF2-40B4-BE49-F238E27FC236}">
                <a16:creationId xmlns:a16="http://schemas.microsoft.com/office/drawing/2014/main" id="{73D82DE3-784B-A9CF-863F-D06C79ABE2C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409390" y="8735317"/>
            <a:ext cx="6970698" cy="4584603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7DAC2EA8-5C34-D2B5-5E51-FBA58DC52CC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42319" y="12227268"/>
            <a:ext cx="8148346" cy="5012492"/>
          </a:xfrm>
          <a:prstGeom prst="rect">
            <a:avLst/>
          </a:prstGeom>
        </p:spPr>
      </p:pic>
      <p:pic>
        <p:nvPicPr>
          <p:cNvPr id="51" name="Immagine 50">
            <a:extLst>
              <a:ext uri="{FF2B5EF4-FFF2-40B4-BE49-F238E27FC236}">
                <a16:creationId xmlns:a16="http://schemas.microsoft.com/office/drawing/2014/main" id="{14E0B3C2-0429-265E-EC26-F5EEDB6EDD6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14205" y="8721736"/>
            <a:ext cx="8176460" cy="3307279"/>
          </a:xfrm>
          <a:prstGeom prst="rect">
            <a:avLst/>
          </a:prstGeom>
        </p:spPr>
      </p:pic>
      <p:pic>
        <p:nvPicPr>
          <p:cNvPr id="55" name="Immagine 54">
            <a:extLst>
              <a:ext uri="{FF2B5EF4-FFF2-40B4-BE49-F238E27FC236}">
                <a16:creationId xmlns:a16="http://schemas.microsoft.com/office/drawing/2014/main" id="{EA0E1874-09AA-7A64-8E46-90133390616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5723123" y="8879625"/>
            <a:ext cx="5520234" cy="4382574"/>
          </a:xfrm>
          <a:prstGeom prst="rect">
            <a:avLst/>
          </a:prstGeom>
        </p:spPr>
      </p:pic>
      <p:pic>
        <p:nvPicPr>
          <p:cNvPr id="3" name="Immagine 2" descr="Immagine che contiene Carattere, Elementi grafici, logo, simbolo&#10;&#10;Descrizione generata automaticamente">
            <a:extLst>
              <a:ext uri="{FF2B5EF4-FFF2-40B4-BE49-F238E27FC236}">
                <a16:creationId xmlns:a16="http://schemas.microsoft.com/office/drawing/2014/main" id="{39D2D21E-0F4C-6E55-FF99-D3C95268705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3034" y="7705556"/>
            <a:ext cx="2116401" cy="646678"/>
          </a:xfrm>
          <a:prstGeom prst="rect">
            <a:avLst/>
          </a:prstGeom>
        </p:spPr>
      </p:pic>
      <p:pic>
        <p:nvPicPr>
          <p:cNvPr id="8" name="Immagine 7" descr="Immagine che contiene schermata, simbolo, Elementi grafici, design&#10;&#10;Descrizione generata automaticamente">
            <a:extLst>
              <a:ext uri="{FF2B5EF4-FFF2-40B4-BE49-F238E27FC236}">
                <a16:creationId xmlns:a16="http://schemas.microsoft.com/office/drawing/2014/main" id="{758B87D7-CCED-C9A2-BFA3-A30F8DCF37D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7166" y="7724614"/>
            <a:ext cx="1149032" cy="646331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26B329AE-33BD-ACC4-5752-91F2AC67B5E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409390" y="13497247"/>
            <a:ext cx="7899850" cy="387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371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1467</TotalTime>
  <Words>155</Words>
  <Application>Microsoft Office PowerPoint</Application>
  <PresentationFormat>Personalizzato</PresentationFormat>
  <Paragraphs>7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7" baseType="lpstr">
      <vt:lpstr>Arial MT</vt:lpstr>
      <vt:lpstr>arial</vt:lpstr>
      <vt:lpstr>arial</vt:lpstr>
      <vt:lpstr>Calibri</vt:lpstr>
      <vt:lpstr>Calibri Light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Alessio Mezzina</dc:creator>
  <cp:lastModifiedBy>Alessio Mezzina</cp:lastModifiedBy>
  <cp:revision>7</cp:revision>
  <dcterms:created xsi:type="dcterms:W3CDTF">2023-11-03T16:45:54Z</dcterms:created>
  <dcterms:modified xsi:type="dcterms:W3CDTF">2023-11-15T16:47:44Z</dcterms:modified>
</cp:coreProperties>
</file>

<file path=docProps/thumbnail.jpeg>
</file>